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694"/>
  </p:normalViewPr>
  <p:slideViewPr>
    <p:cSldViewPr snapToGrid="0">
      <p:cViewPr varScale="1">
        <p:scale>
          <a:sx n="121" d="100"/>
          <a:sy n="121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805B2C-DB9D-4ADB-A9C3-AA0D9A54E8F0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0900F77-90E2-4986-90C6-47327069C662}">
      <dgm:prSet/>
      <dgm:spPr/>
      <dgm:t>
        <a:bodyPr/>
        <a:lstStyle/>
        <a:p>
          <a:r>
            <a:rPr lang="en-US"/>
            <a:t>Scrum Master</a:t>
          </a:r>
        </a:p>
      </dgm:t>
    </dgm:pt>
    <dgm:pt modelId="{8E2CA82A-36D9-47E3-B887-1E7DC77A286F}" type="parTrans" cxnId="{4E084F35-8660-4863-9E81-59FD02912E16}">
      <dgm:prSet/>
      <dgm:spPr/>
      <dgm:t>
        <a:bodyPr/>
        <a:lstStyle/>
        <a:p>
          <a:endParaRPr lang="en-US"/>
        </a:p>
      </dgm:t>
    </dgm:pt>
    <dgm:pt modelId="{686D9B69-CBD3-4E2F-91B0-2D3AFAB453AE}" type="sibTrans" cxnId="{4E084F35-8660-4863-9E81-59FD02912E16}">
      <dgm:prSet/>
      <dgm:spPr/>
      <dgm:t>
        <a:bodyPr/>
        <a:lstStyle/>
        <a:p>
          <a:endParaRPr lang="en-US"/>
        </a:p>
      </dgm:t>
    </dgm:pt>
    <dgm:pt modelId="{A24CE2CC-7649-43AC-9B39-4EEBD815AAD7}">
      <dgm:prSet/>
      <dgm:spPr/>
      <dgm:t>
        <a:bodyPr/>
        <a:lstStyle/>
        <a:p>
          <a:r>
            <a:rPr lang="en-US"/>
            <a:t>Product Owner</a:t>
          </a:r>
        </a:p>
      </dgm:t>
    </dgm:pt>
    <dgm:pt modelId="{587081A2-3FEA-4B65-9917-4E9610E19879}" type="sibTrans" cxnId="{85AD7113-0DE8-4D16-8D84-CFB1859801B7}">
      <dgm:prSet/>
      <dgm:spPr/>
      <dgm:t>
        <a:bodyPr/>
        <a:lstStyle/>
        <a:p>
          <a:endParaRPr lang="en-US"/>
        </a:p>
      </dgm:t>
    </dgm:pt>
    <dgm:pt modelId="{810DEC48-5FE9-4A8F-87CF-87D4276B3778}" type="parTrans" cxnId="{85AD7113-0DE8-4D16-8D84-CFB1859801B7}">
      <dgm:prSet/>
      <dgm:spPr/>
      <dgm:t>
        <a:bodyPr/>
        <a:lstStyle/>
        <a:p>
          <a:endParaRPr lang="en-US"/>
        </a:p>
      </dgm:t>
    </dgm:pt>
    <dgm:pt modelId="{23F84314-8A4D-42E7-8758-26410E5DF21A}">
      <dgm:prSet/>
      <dgm:spPr/>
      <dgm:t>
        <a:bodyPr/>
        <a:lstStyle/>
        <a:p>
          <a:r>
            <a:rPr lang="en-US" dirty="0"/>
            <a:t>Developer</a:t>
          </a:r>
        </a:p>
      </dgm:t>
    </dgm:pt>
    <dgm:pt modelId="{0C9DAAC6-F33C-4B7A-B08E-CA4572CBA177}" type="sibTrans" cxnId="{61817A75-932A-4C27-AAC1-F47C2BF797A8}">
      <dgm:prSet/>
      <dgm:spPr/>
      <dgm:t>
        <a:bodyPr/>
        <a:lstStyle/>
        <a:p>
          <a:endParaRPr lang="en-US"/>
        </a:p>
      </dgm:t>
    </dgm:pt>
    <dgm:pt modelId="{69285FF9-FB94-4B8A-A1AD-7E164ADDF2A7}" type="parTrans" cxnId="{61817A75-932A-4C27-AAC1-F47C2BF797A8}">
      <dgm:prSet/>
      <dgm:spPr/>
      <dgm:t>
        <a:bodyPr/>
        <a:lstStyle/>
        <a:p>
          <a:endParaRPr lang="en-US"/>
        </a:p>
      </dgm:t>
    </dgm:pt>
    <dgm:pt modelId="{197BD57E-3966-2947-B587-5179DD1A1ABF}" type="pres">
      <dgm:prSet presAssocID="{0A805B2C-DB9D-4ADB-A9C3-AA0D9A54E8F0}" presName="linear" presStyleCnt="0">
        <dgm:presLayoutVars>
          <dgm:animLvl val="lvl"/>
          <dgm:resizeHandles val="exact"/>
        </dgm:presLayoutVars>
      </dgm:prSet>
      <dgm:spPr/>
    </dgm:pt>
    <dgm:pt modelId="{06418744-D166-7849-B447-065D0F6DE3BB}" type="pres">
      <dgm:prSet presAssocID="{10900F77-90E2-4986-90C6-47327069C66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11DF508-47DE-8440-8277-5E852E81EAB7}" type="pres">
      <dgm:prSet presAssocID="{686D9B69-CBD3-4E2F-91B0-2D3AFAB453AE}" presName="spacer" presStyleCnt="0"/>
      <dgm:spPr/>
    </dgm:pt>
    <dgm:pt modelId="{39F7EE63-D72C-C84C-890C-CF9D83985F53}" type="pres">
      <dgm:prSet presAssocID="{A24CE2CC-7649-43AC-9B39-4EEBD815AAD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526D01E-7D28-C349-9FE9-78D53521888F}" type="pres">
      <dgm:prSet presAssocID="{587081A2-3FEA-4B65-9917-4E9610E19879}" presName="spacer" presStyleCnt="0"/>
      <dgm:spPr/>
    </dgm:pt>
    <dgm:pt modelId="{AEEDBDC6-86A1-994C-98B1-755130F0E10B}" type="pres">
      <dgm:prSet presAssocID="{23F84314-8A4D-42E7-8758-26410E5DF21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612D20B-80B0-2548-B370-1BC431364B9C}" type="presOf" srcId="{10900F77-90E2-4986-90C6-47327069C662}" destId="{06418744-D166-7849-B447-065D0F6DE3BB}" srcOrd="0" destOrd="0" presId="urn:microsoft.com/office/officeart/2005/8/layout/vList2"/>
    <dgm:cxn modelId="{85AD7113-0DE8-4D16-8D84-CFB1859801B7}" srcId="{0A805B2C-DB9D-4ADB-A9C3-AA0D9A54E8F0}" destId="{A24CE2CC-7649-43AC-9B39-4EEBD815AAD7}" srcOrd="1" destOrd="0" parTransId="{810DEC48-5FE9-4A8F-87CF-87D4276B3778}" sibTransId="{587081A2-3FEA-4B65-9917-4E9610E19879}"/>
    <dgm:cxn modelId="{8497CF28-9104-2F49-95BB-F791F53E0584}" type="presOf" srcId="{0A805B2C-DB9D-4ADB-A9C3-AA0D9A54E8F0}" destId="{197BD57E-3966-2947-B587-5179DD1A1ABF}" srcOrd="0" destOrd="0" presId="urn:microsoft.com/office/officeart/2005/8/layout/vList2"/>
    <dgm:cxn modelId="{4E084F35-8660-4863-9E81-59FD02912E16}" srcId="{0A805B2C-DB9D-4ADB-A9C3-AA0D9A54E8F0}" destId="{10900F77-90E2-4986-90C6-47327069C662}" srcOrd="0" destOrd="0" parTransId="{8E2CA82A-36D9-47E3-B887-1E7DC77A286F}" sibTransId="{686D9B69-CBD3-4E2F-91B0-2D3AFAB453AE}"/>
    <dgm:cxn modelId="{39E68564-1777-1443-B8F7-98035007EC05}" type="presOf" srcId="{23F84314-8A4D-42E7-8758-26410E5DF21A}" destId="{AEEDBDC6-86A1-994C-98B1-755130F0E10B}" srcOrd="0" destOrd="0" presId="urn:microsoft.com/office/officeart/2005/8/layout/vList2"/>
    <dgm:cxn modelId="{61817A75-932A-4C27-AAC1-F47C2BF797A8}" srcId="{0A805B2C-DB9D-4ADB-A9C3-AA0D9A54E8F0}" destId="{23F84314-8A4D-42E7-8758-26410E5DF21A}" srcOrd="2" destOrd="0" parTransId="{69285FF9-FB94-4B8A-A1AD-7E164ADDF2A7}" sibTransId="{0C9DAAC6-F33C-4B7A-B08E-CA4572CBA177}"/>
    <dgm:cxn modelId="{1A6568AD-BF60-DA46-8617-B8C09B409A52}" type="presOf" srcId="{A24CE2CC-7649-43AC-9B39-4EEBD815AAD7}" destId="{39F7EE63-D72C-C84C-890C-CF9D83985F53}" srcOrd="0" destOrd="0" presId="urn:microsoft.com/office/officeart/2005/8/layout/vList2"/>
    <dgm:cxn modelId="{F3942E15-1C95-0540-91FA-CF95E907312C}" type="presParOf" srcId="{197BD57E-3966-2947-B587-5179DD1A1ABF}" destId="{06418744-D166-7849-B447-065D0F6DE3BB}" srcOrd="0" destOrd="0" presId="urn:microsoft.com/office/officeart/2005/8/layout/vList2"/>
    <dgm:cxn modelId="{AAB294B9-0971-4146-91B2-F3FBF9D3E8B8}" type="presParOf" srcId="{197BD57E-3966-2947-B587-5179DD1A1ABF}" destId="{C11DF508-47DE-8440-8277-5E852E81EAB7}" srcOrd="1" destOrd="0" presId="urn:microsoft.com/office/officeart/2005/8/layout/vList2"/>
    <dgm:cxn modelId="{87E08272-8257-0A44-A417-72C4F3375AFF}" type="presParOf" srcId="{197BD57E-3966-2947-B587-5179DD1A1ABF}" destId="{39F7EE63-D72C-C84C-890C-CF9D83985F53}" srcOrd="2" destOrd="0" presId="urn:microsoft.com/office/officeart/2005/8/layout/vList2"/>
    <dgm:cxn modelId="{84BA787F-D754-F540-8DB1-55C2CFFB5322}" type="presParOf" srcId="{197BD57E-3966-2947-B587-5179DD1A1ABF}" destId="{D526D01E-7D28-C349-9FE9-78D53521888F}" srcOrd="3" destOrd="0" presId="urn:microsoft.com/office/officeart/2005/8/layout/vList2"/>
    <dgm:cxn modelId="{194D9CE2-3390-484B-BFAA-75F5F84B0D92}" type="presParOf" srcId="{197BD57E-3966-2947-B587-5179DD1A1ABF}" destId="{AEEDBDC6-86A1-994C-98B1-755130F0E10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418744-D166-7849-B447-065D0F6DE3BB}">
      <dsp:nvSpPr>
        <dsp:cNvPr id="0" name=""/>
        <dsp:cNvSpPr/>
      </dsp:nvSpPr>
      <dsp:spPr>
        <a:xfrm>
          <a:off x="0" y="201222"/>
          <a:ext cx="6666833" cy="155902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Scrum Master</a:t>
          </a:r>
        </a:p>
      </dsp:txBody>
      <dsp:txXfrm>
        <a:off x="76105" y="277327"/>
        <a:ext cx="6514623" cy="1406815"/>
      </dsp:txXfrm>
    </dsp:sp>
    <dsp:sp modelId="{39F7EE63-D72C-C84C-890C-CF9D83985F53}">
      <dsp:nvSpPr>
        <dsp:cNvPr id="0" name=""/>
        <dsp:cNvSpPr/>
      </dsp:nvSpPr>
      <dsp:spPr>
        <a:xfrm>
          <a:off x="0" y="1947447"/>
          <a:ext cx="6666833" cy="1559025"/>
        </a:xfrm>
        <a:prstGeom prst="roundRect">
          <a:avLst/>
        </a:prstGeom>
        <a:gradFill rotWithShape="0">
          <a:gsLst>
            <a:gs pos="0">
              <a:schemeClr val="accent2">
                <a:hueOff val="3183231"/>
                <a:satOff val="5400"/>
                <a:lumOff val="-19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183231"/>
                <a:satOff val="5400"/>
                <a:lumOff val="-19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183231"/>
                <a:satOff val="5400"/>
                <a:lumOff val="-19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Product Owner</a:t>
          </a:r>
        </a:p>
      </dsp:txBody>
      <dsp:txXfrm>
        <a:off x="76105" y="2023552"/>
        <a:ext cx="6514623" cy="1406815"/>
      </dsp:txXfrm>
    </dsp:sp>
    <dsp:sp modelId="{AEEDBDC6-86A1-994C-98B1-755130F0E10B}">
      <dsp:nvSpPr>
        <dsp:cNvPr id="0" name=""/>
        <dsp:cNvSpPr/>
      </dsp:nvSpPr>
      <dsp:spPr>
        <a:xfrm>
          <a:off x="0" y="3693672"/>
          <a:ext cx="6666833" cy="1559025"/>
        </a:xfrm>
        <a:prstGeom prst="roundRect">
          <a:avLst/>
        </a:prstGeom>
        <a:gradFill rotWithShape="0">
          <a:gsLst>
            <a:gs pos="0">
              <a:schemeClr val="accent2">
                <a:hueOff val="6366461"/>
                <a:satOff val="10800"/>
                <a:lumOff val="-39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366461"/>
                <a:satOff val="10800"/>
                <a:lumOff val="-39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366461"/>
                <a:satOff val="10800"/>
                <a:lumOff val="-39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Developer</a:t>
          </a:r>
        </a:p>
      </dsp:txBody>
      <dsp:txXfrm>
        <a:off x="76105" y="3769777"/>
        <a:ext cx="6514623" cy="14068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62C38-490C-8F42-9C0D-82E39E9F8A33}" type="datetimeFigureOut">
              <a:rPr lang="en-US" smtClean="0"/>
              <a:t>2/25/24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831C97-EB71-2B4D-9C6A-D8657535F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258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831C97-EB71-2B4D-9C6A-D8657535F7D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807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6C2ED-54A4-480D-B5C8-65C0D62359B9}" type="datetime2">
              <a:rPr lang="en-US" smtClean="0"/>
              <a:pPr/>
              <a:t>Sunday, February 25,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pc="200"/>
              <a:t>Sample Footer Text</a:t>
            </a:r>
            <a:endParaRPr lang="en-US" spc="2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448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F612A-4CB0-4F57-9A87-F049CECB184D}" type="datetime2">
              <a:rPr lang="en-US" smtClean="0"/>
              <a:t>Sunday, February 25,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80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97F40-C8F7-4897-A6B8-241042F913A9}" type="datetime2">
              <a:rPr lang="en-US" smtClean="0"/>
              <a:t>Sunday, February 25,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978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6C2ED-54A4-480D-B5C8-65C0D62359B9}" type="datetime2">
              <a:rPr lang="en-US" smtClean="0"/>
              <a:pPr/>
              <a:t>Sunday, February 25,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pc="200"/>
              <a:t>Sample Footer Text</a:t>
            </a:r>
            <a:endParaRPr lang="en-US" spc="2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017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CA73-0A86-4195-A787-75037827079D}" type="datetime2">
              <a:rPr lang="en-US" smtClean="0"/>
              <a:t>Sunday, February 25,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590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75374-B296-498E-A935-80631EA9020D}" type="datetime2">
              <a:rPr lang="en-US" smtClean="0"/>
              <a:t>Sunday, February 25,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265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8B728-214A-4ABC-8432-5B3A5A66A987}" type="datetime2">
              <a:rPr lang="en-US" smtClean="0"/>
              <a:t>Sunday, February 25, 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26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02D0-6806-43AF-9888-2359BF40C204}" type="datetime2">
              <a:rPr lang="en-US" smtClean="0"/>
              <a:t>Sunday, February 25,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887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14D2D-B1AF-4197-82D6-FC1F8BD05681}" type="datetime2">
              <a:rPr lang="en-US" smtClean="0"/>
              <a:t>Sunday, February 25,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333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71CEB-9838-4245-91B8-EFBAFE2D8B44}" type="datetime2">
              <a:rPr lang="en-US" smtClean="0"/>
              <a:t>Sunday, February 25,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84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3F6BF-A585-41F8-88DF-7E5D069F892A}" type="datetime2">
              <a:rPr lang="en-US" smtClean="0"/>
              <a:t>Sunday, February 25,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79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Sunday, February 25,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pc="200"/>
              <a:t>Sample Footer Text</a:t>
            </a:r>
            <a:endParaRPr lang="en-US" spc="2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601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loat.com/resources/scrum-vs-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People Planning">
            <a:extLst>
              <a:ext uri="{FF2B5EF4-FFF2-40B4-BE49-F238E27FC236}">
                <a16:creationId xmlns:a16="http://schemas.microsoft.com/office/drawing/2014/main" id="{F2651621-71D5-37D2-04E9-99A6B491D6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A8E60A-83E4-FBC5-E2B1-B0D33EF3F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Agile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AC3B6C-87CE-F1B0-3D74-552E036B2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John Miller</a:t>
            </a:r>
          </a:p>
          <a:p>
            <a:r>
              <a:rPr lang="en-US" sz="2200" dirty="0">
                <a:solidFill>
                  <a:srgbClr val="FFFFFF"/>
                </a:solidFill>
              </a:rPr>
              <a:t>CS – 250</a:t>
            </a:r>
          </a:p>
          <a:p>
            <a:r>
              <a:rPr lang="en-US" sz="2200" dirty="0">
                <a:solidFill>
                  <a:srgbClr val="FFFFFF"/>
                </a:solidFill>
              </a:rPr>
              <a:t>February 25, 2024</a:t>
            </a:r>
          </a:p>
        </p:txBody>
      </p:sp>
    </p:spTree>
    <p:extLst>
      <p:ext uri="{BB962C8B-B14F-4D97-AF65-F5344CB8AC3E}">
        <p14:creationId xmlns:p14="http://schemas.microsoft.com/office/powerpoint/2010/main" val="288666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E00EE-B83C-C3D3-948A-553627917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BF5BF-7B7E-339F-DD3D-100577080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Barnes, S. (2023, March 29). </a:t>
            </a:r>
            <a:r>
              <a:rPr lang="en-US" sz="2000" dirty="0" err="1"/>
              <a:t>Srum</a:t>
            </a:r>
            <a:r>
              <a:rPr lang="en-US" sz="2000" dirty="0"/>
              <a:t> vs. Waterfall: Which Methodology is Right for Your Project. 	Float. </a:t>
            </a:r>
            <a:r>
              <a:rPr lang="en-US" sz="2000" dirty="0">
                <a:hlinkClick r:id="rId2"/>
              </a:rPr>
              <a:t>https://www.float.com/resources/scrum-vs-</a:t>
            </a:r>
            <a:r>
              <a:rPr lang="en-US" sz="2000" dirty="0"/>
              <a:t>	waterfall/#:~:text=Scrum%20offers%20greater%20adaptability%20to,project%27s%20linea	r%20and%20sequential%20nature.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Cobb, C. (2015). The Project Manager's Guide to Mastering Agile: Principles and Practices for an	 Adaptive Approach. Jon Wiley &amp; Sons, Inc.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 err="1"/>
              <a:t>Schweber</a:t>
            </a:r>
            <a:r>
              <a:rPr lang="en-US" sz="2000" dirty="0"/>
              <a:t>, K., &amp; Sutherland, J. (2020, November). The Scrum Guide. Scrum Guides. 	https://</a:t>
            </a:r>
            <a:r>
              <a:rPr lang="en-US" sz="2000" dirty="0" err="1"/>
              <a:t>scrumguides.org</a:t>
            </a:r>
            <a:r>
              <a:rPr lang="en-US" sz="2000" dirty="0"/>
              <a:t>/docs/</a:t>
            </a:r>
            <a:r>
              <a:rPr lang="en-US" sz="2000" dirty="0" err="1"/>
              <a:t>scrumguide</a:t>
            </a:r>
            <a:r>
              <a:rPr lang="en-US" sz="2000" dirty="0"/>
              <a:t>/v2020/2020-Scrum-Guide-US.pdf#zoom=100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652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CFAF33-9A29-E1A1-D880-268334691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Scrum-Agile Roles </a:t>
            </a:r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C1C003CA-CC2E-80A6-64DD-A1C3E8E0F4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1853349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8899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45F259-C0D4-CC6B-41D7-8CA08A8E6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Scrum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32072-9B85-6B54-3671-1F5756980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The Scrum Master's primary responsibility is to ensure Scrum values, theory, and principles are understood and enacted (</a:t>
            </a:r>
            <a:r>
              <a:rPr lang="en-US" sz="2000" dirty="0" err="1"/>
              <a:t>Schwebe</a:t>
            </a:r>
            <a:r>
              <a:rPr lang="en-US" sz="2000" dirty="0"/>
              <a:t> &amp; Sutherland, 2020).</a:t>
            </a:r>
          </a:p>
          <a:p>
            <a:r>
              <a:rPr lang="en-US" sz="2000" dirty="0"/>
              <a:t>The Scrum Master acts as a “servant leader,” helping optimize the development team’s interactions with outside departments. </a:t>
            </a:r>
          </a:p>
          <a:p>
            <a:r>
              <a:rPr lang="en-US" sz="2000" dirty="0"/>
              <a:t>The Scrum Master assists the development team by removing impediments and providing leadership when necessary.</a:t>
            </a:r>
          </a:p>
          <a:p>
            <a:r>
              <a:rPr lang="en-US" sz="2000" dirty="0"/>
              <a:t>The Scrum Master serves the Product Owner by assisting in Backlog refinement (Cobb, 2015).</a:t>
            </a:r>
          </a:p>
        </p:txBody>
      </p:sp>
    </p:spTree>
    <p:extLst>
      <p:ext uri="{BB962C8B-B14F-4D97-AF65-F5344CB8AC3E}">
        <p14:creationId xmlns:p14="http://schemas.microsoft.com/office/powerpoint/2010/main" val="1085302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41F45-B5FD-AF25-6B2F-1F11E0E9D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Product Owner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9F7FB-931D-5987-7E23-55A0302D1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The Product Owner’s primary responsibilities are managing the Product Backlog and maximizing the product's value and work done by the development team (</a:t>
            </a:r>
            <a:r>
              <a:rPr lang="en-US" sz="2000" dirty="0" err="1"/>
              <a:t>Schwebe</a:t>
            </a:r>
            <a:r>
              <a:rPr lang="en-US" sz="2000" dirty="0"/>
              <a:t> &amp; Sutherland, 2020).  </a:t>
            </a:r>
          </a:p>
          <a:p>
            <a:r>
              <a:rPr lang="en-US" sz="2000" dirty="0"/>
              <a:t>The Product Owner acts as the business sponsor. They are the decision maker and guide the direction of a project.</a:t>
            </a:r>
          </a:p>
          <a:p>
            <a:r>
              <a:rPr lang="en-US" sz="2000" dirty="0"/>
              <a:t>Through Backlog refinement, they prioritize the work that is to be done by the development team (Cobb, 2015).</a:t>
            </a:r>
          </a:p>
        </p:txBody>
      </p:sp>
    </p:spTree>
    <p:extLst>
      <p:ext uri="{BB962C8B-B14F-4D97-AF65-F5344CB8AC3E}">
        <p14:creationId xmlns:p14="http://schemas.microsoft.com/office/powerpoint/2010/main" val="3196283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ED0683-1537-629D-45D7-20FACCCD0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Developer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1A5C07-9B71-2C11-B93A-EA562A535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The development team consists of the individual responsible for completing user stories and incrementally developing the product by a satisfactory level of ”done.” (Cobb, 2015)</a:t>
            </a:r>
          </a:p>
          <a:p>
            <a:r>
              <a:rPr lang="en-US" sz="2000" dirty="0"/>
              <a:t>The development team is self-organizing and cross-functional, having all the skills to complete the sprint (</a:t>
            </a:r>
            <a:r>
              <a:rPr lang="en-US" sz="2000" dirty="0" err="1"/>
              <a:t>Schwebe</a:t>
            </a:r>
            <a:r>
              <a:rPr lang="en-US" sz="2000" dirty="0"/>
              <a:t> &amp; Sutherland, 2020). </a:t>
            </a:r>
          </a:p>
          <a:p>
            <a:r>
              <a:rPr lang="en-US" sz="2000" dirty="0"/>
              <a:t>Scrum has no recognized tester role, so testing is to be done concurrently with development, and the entire team is responsible for product quality (Cobb, 2015). </a:t>
            </a:r>
          </a:p>
          <a:p>
            <a:r>
              <a:rPr lang="en-US" sz="2000" dirty="0"/>
              <a:t>Although some teams have designated Tester roles, they must be assimilated with the development team and work collaboratively (Cobb, 2015).</a:t>
            </a:r>
          </a:p>
        </p:txBody>
      </p:sp>
    </p:spTree>
    <p:extLst>
      <p:ext uri="{BB962C8B-B14F-4D97-AF65-F5344CB8AC3E}">
        <p14:creationId xmlns:p14="http://schemas.microsoft.com/office/powerpoint/2010/main" val="3791413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Triangle 4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CCA498-F526-8326-5396-C5C1846DF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1383528"/>
            <a:ext cx="5925989" cy="3167510"/>
          </a:xfrm>
        </p:spPr>
        <p:txBody>
          <a:bodyPr anchor="b">
            <a:normAutofit/>
          </a:bodyPr>
          <a:lstStyle/>
          <a:p>
            <a:pPr algn="r"/>
            <a:r>
              <a:rPr lang="en-US" sz="4600"/>
              <a:t>How would the SNHU Travel Project have been different with a waterfall approach?</a:t>
            </a:r>
          </a:p>
        </p:txBody>
      </p:sp>
      <p:pic>
        <p:nvPicPr>
          <p:cNvPr id="8" name="Graphic 7" descr="Waterfall scene">
            <a:extLst>
              <a:ext uri="{FF2B5EF4-FFF2-40B4-BE49-F238E27FC236}">
                <a16:creationId xmlns:a16="http://schemas.microsoft.com/office/drawing/2014/main" id="{7C943727-258C-3480-4244-D75098384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99140" y="2209474"/>
            <a:ext cx="2489416" cy="248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696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0827D3-ADB0-3391-7F54-E97D1127E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6100"/>
              <a:t>Potential Disaster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30853EB-1E08-C34B-C9E5-5F51040C5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r>
              <a:rPr lang="en-US" sz="1700" dirty="0"/>
              <a:t>The SNHU Travel Project may have failed if developed with a more plan-driven approach.</a:t>
            </a:r>
          </a:p>
          <a:p>
            <a:r>
              <a:rPr lang="en-US" sz="1700" dirty="0"/>
              <a:t>The Project initially had extremely vague requirements that were constantly changing.</a:t>
            </a:r>
          </a:p>
          <a:p>
            <a:r>
              <a:rPr lang="en-US" sz="1700" dirty="0"/>
              <a:t>Near the end of development, the SNHU Travel agency wanted to focus on a particular style of vacation package for the “Top 5 Slide Show.” In a plan-driven approach, this may have derailed development and caused unexpected delays or costs.</a:t>
            </a:r>
          </a:p>
          <a:p>
            <a:r>
              <a:rPr lang="en-US" sz="1700" dirty="0"/>
              <a:t>Testing in Waterfall is often delayed until the end of development, which increases the chance of faulty code or bugs (Cobb, 2015).</a:t>
            </a:r>
          </a:p>
        </p:txBody>
      </p:sp>
    </p:spTree>
    <p:extLst>
      <p:ext uri="{BB962C8B-B14F-4D97-AF65-F5344CB8AC3E}">
        <p14:creationId xmlns:p14="http://schemas.microsoft.com/office/powerpoint/2010/main" val="329224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D1B7B52-5527-74DC-8912-B6AC61719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When to use a waterfall approach?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4575DBD-3B95-C7D7-2B15-F66E2E335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en-US" sz="2400" dirty="0"/>
              <a:t>The product has ”concrete” or unchanging requirements (Cobb, 2015).</a:t>
            </a:r>
          </a:p>
          <a:p>
            <a:r>
              <a:rPr lang="en-US" sz="2400" dirty="0"/>
              <a:t>The risks of a project are known and understood (Barnes, 2023).</a:t>
            </a:r>
          </a:p>
          <a:p>
            <a:r>
              <a:rPr lang="en-US" sz="2400" dirty="0"/>
              <a:t>There is a fixed-price budget.</a:t>
            </a:r>
          </a:p>
          <a:p>
            <a:r>
              <a:rPr lang="en-US" sz="2400" dirty="0"/>
              <a:t>There is a strict timeline.</a:t>
            </a:r>
          </a:p>
          <a:p>
            <a:r>
              <a:rPr lang="en-US" sz="2400" dirty="0"/>
              <a:t>The project is for an industry that benefits or requires the rigidity of a plan-driven approach (Barnes, 2023).</a:t>
            </a:r>
          </a:p>
        </p:txBody>
      </p:sp>
    </p:spTree>
    <p:extLst>
      <p:ext uri="{BB962C8B-B14F-4D97-AF65-F5344CB8AC3E}">
        <p14:creationId xmlns:p14="http://schemas.microsoft.com/office/powerpoint/2010/main" val="77518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047542-F034-EBB1-648D-47A5DEDBE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When to use a Scrum-agile approach?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A86B2-E00C-4BFE-67E0-3F58149EA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en-US" sz="2400" dirty="0"/>
              <a:t>The initial requirements of a project are dynamic and vague (Cobb, 2015).</a:t>
            </a:r>
          </a:p>
          <a:p>
            <a:r>
              <a:rPr lang="en-US" sz="2400" dirty="0"/>
              <a:t>The project is complex, with a high degree of uncertainty (Barnes, 2023).</a:t>
            </a:r>
          </a:p>
          <a:p>
            <a:r>
              <a:rPr lang="en-US" sz="2400" dirty="0"/>
              <a:t>The project would benefit from incremental deliverables (Barnes, 2023).</a:t>
            </a:r>
          </a:p>
          <a:p>
            <a:r>
              <a:rPr lang="en-US" sz="2400" dirty="0"/>
              <a:t>The development time is short and does not allow an extensive planning phase.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70224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</TotalTime>
  <Words>670</Words>
  <Application>Microsoft Macintosh PowerPoint</Application>
  <PresentationFormat>Widescreen</PresentationFormat>
  <Paragraphs>46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Agile Presentation</vt:lpstr>
      <vt:lpstr>The Scrum-Agile Roles </vt:lpstr>
      <vt:lpstr>Scrum Master</vt:lpstr>
      <vt:lpstr>Product Owner</vt:lpstr>
      <vt:lpstr>Developer</vt:lpstr>
      <vt:lpstr>How would the SNHU Travel Project have been different with a waterfall approach?</vt:lpstr>
      <vt:lpstr>Potential Disaster</vt:lpstr>
      <vt:lpstr>When to use a waterfall approach?</vt:lpstr>
      <vt:lpstr>When to use a Scrum-agile approach?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 Presentation</dc:title>
  <dc:creator>Miller, John</dc:creator>
  <cp:lastModifiedBy>Miller, John</cp:lastModifiedBy>
  <cp:revision>4</cp:revision>
  <dcterms:created xsi:type="dcterms:W3CDTF">2024-02-24T21:47:39Z</dcterms:created>
  <dcterms:modified xsi:type="dcterms:W3CDTF">2024-02-25T22:08:06Z</dcterms:modified>
</cp:coreProperties>
</file>

<file path=docProps/thumbnail.jpeg>
</file>